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0" r:id="rId3"/>
    <p:sldId id="257" r:id="rId4"/>
    <p:sldId id="270" r:id="rId5"/>
    <p:sldId id="271" r:id="rId6"/>
    <p:sldId id="272" r:id="rId7"/>
    <p:sldId id="273" r:id="rId8"/>
    <p:sldId id="283" r:id="rId9"/>
    <p:sldId id="284" r:id="rId10"/>
    <p:sldId id="288" r:id="rId11"/>
    <p:sldId id="286" r:id="rId12"/>
    <p:sldId id="289" r:id="rId13"/>
    <p:sldId id="287" r:id="rId14"/>
    <p:sldId id="293" r:id="rId15"/>
    <p:sldId id="290" r:id="rId16"/>
    <p:sldId id="291" r:id="rId17"/>
    <p:sldId id="301" r:id="rId18"/>
    <p:sldId id="281" r:id="rId19"/>
    <p:sldId id="302" r:id="rId20"/>
    <p:sldId id="303" r:id="rId21"/>
    <p:sldId id="306" r:id="rId22"/>
    <p:sldId id="307" r:id="rId23"/>
    <p:sldId id="308" r:id="rId24"/>
    <p:sldId id="309" r:id="rId25"/>
    <p:sldId id="305" r:id="rId26"/>
    <p:sldId id="304" r:id="rId27"/>
    <p:sldId id="310" r:id="rId28"/>
    <p:sldId id="312" r:id="rId29"/>
    <p:sldId id="314" r:id="rId30"/>
    <p:sldId id="313" r:id="rId31"/>
    <p:sldId id="311" r:id="rId32"/>
    <p:sldId id="315" r:id="rId33"/>
    <p:sldId id="316" r:id="rId34"/>
    <p:sldId id="31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85906" autoAdjust="0"/>
  </p:normalViewPr>
  <p:slideViewPr>
    <p:cSldViewPr snapToGrid="0">
      <p:cViewPr>
        <p:scale>
          <a:sx n="150" d="100"/>
          <a:sy n="150" d="100"/>
        </p:scale>
        <p:origin x="6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F5E02-792D-4ADE-AF92-95178B69DF30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1CA49-FA4C-4DE6-91DD-A671D3C70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A%B2%8C%EC%9E%84%20%EC%97%94%EC%A7%8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여러분 저는 오늘 여러분과 함께 </a:t>
            </a:r>
            <a:r>
              <a:rPr lang="en-US" altLang="ko-KR" dirty="0"/>
              <a:t>AI </a:t>
            </a:r>
            <a:r>
              <a:rPr lang="ko-KR" altLang="en-US" dirty="0" err="1"/>
              <a:t>딥러닝에</a:t>
            </a:r>
            <a:r>
              <a:rPr lang="ko-KR" altLang="en-US" dirty="0"/>
              <a:t> 대한 강의를 진행할 신 준 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 강의의 주제가 </a:t>
            </a:r>
            <a:r>
              <a:rPr lang="en-US" altLang="ko-KR" dirty="0"/>
              <a:t>CNN,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선형 </a:t>
            </a:r>
            <a:r>
              <a:rPr lang="ko-KR" altLang="en-US" dirty="0" err="1"/>
              <a:t>회귀등</a:t>
            </a:r>
            <a:r>
              <a:rPr lang="ko-KR" altLang="en-US" dirty="0"/>
              <a:t> 어려운 주제들로 </a:t>
            </a:r>
            <a:r>
              <a:rPr lang="ko-KR" altLang="en-US" dirty="0" err="1"/>
              <a:t>이루어져있는데</a:t>
            </a:r>
            <a:r>
              <a:rPr lang="ko-KR" altLang="en-US" dirty="0"/>
              <a:t> 여러분들께 쉽게 전달하기 위해서 </a:t>
            </a:r>
            <a:endParaRPr lang="en-US" altLang="ko-KR" dirty="0"/>
          </a:p>
          <a:p>
            <a:r>
              <a:rPr lang="ko-KR" altLang="en-US" dirty="0"/>
              <a:t>조금은 유치하게 그리고 재밌게 강의를 진행하려고 합니다</a:t>
            </a:r>
            <a:r>
              <a:rPr lang="en-US" altLang="ko-KR" dirty="0"/>
              <a:t>.  </a:t>
            </a:r>
            <a:r>
              <a:rPr lang="ko-KR" altLang="en-US" dirty="0"/>
              <a:t>그럼에도 되게 어렵게 </a:t>
            </a:r>
            <a:r>
              <a:rPr lang="ko-KR" altLang="en-US" dirty="0" err="1"/>
              <a:t>느껴지실지도</a:t>
            </a:r>
            <a:r>
              <a:rPr lang="ko-KR" altLang="en-US" dirty="0"/>
              <a:t> 모르는데 함께 진행하면서 </a:t>
            </a:r>
            <a:r>
              <a:rPr lang="en-US" altLang="ko-KR" dirty="0"/>
              <a:t>AI</a:t>
            </a:r>
            <a:r>
              <a:rPr lang="ko-KR" altLang="en-US" dirty="0"/>
              <a:t>에 대한 더욱 흥미를 이끌고 다양한 경험을 제공해드리도록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62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526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00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4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5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112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특히 이번 강의에서 다룰 </a:t>
            </a:r>
            <a:r>
              <a:rPr lang="en-US" altLang="ko-KR" dirty="0"/>
              <a:t>‘</a:t>
            </a:r>
            <a:r>
              <a:rPr lang="ko-KR" altLang="en-US" dirty="0"/>
              <a:t>딥 러닝</a:t>
            </a:r>
            <a:r>
              <a:rPr lang="en-US" altLang="ko-KR" dirty="0"/>
              <a:t>＇</a:t>
            </a:r>
            <a:r>
              <a:rPr lang="ko-KR" altLang="en-US" dirty="0"/>
              <a:t>에 대한 내용의 핵심이라도 봐도 무방할 것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1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최근에 가장 인기가 있는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087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Stable Diffusion</a:t>
            </a:r>
            <a:r>
              <a:rPr lang="ko-KR" altLang="en-US" dirty="0"/>
              <a:t>은 대규모 데이터셋을 활용하여 학습되며</a:t>
            </a:r>
            <a:r>
              <a:rPr lang="en-US" altLang="ko-KR" dirty="0"/>
              <a:t>, </a:t>
            </a:r>
            <a:r>
              <a:rPr lang="ko-KR" altLang="en-US" dirty="0"/>
              <a:t>이를 통해 생성된 이미지는 고해 상도와 높은 선명도를 가지며</a:t>
            </a:r>
            <a:r>
              <a:rPr lang="en-US" altLang="ko-KR" dirty="0"/>
              <a:t>, </a:t>
            </a:r>
            <a:r>
              <a:rPr lang="ko-KR" altLang="en-US" dirty="0"/>
              <a:t>다양한 주제와 스타일의 이미지를 생성할 수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Stable Diffusion</a:t>
            </a:r>
            <a:r>
              <a:rPr lang="ko-KR" altLang="en-US" dirty="0"/>
              <a:t>은 고성능 컴퓨터나 비싼 </a:t>
            </a:r>
            <a:r>
              <a:rPr lang="en-US" altLang="ko-KR" dirty="0"/>
              <a:t>GPU</a:t>
            </a:r>
            <a:r>
              <a:rPr lang="ko-KR" altLang="en-US" dirty="0"/>
              <a:t>가 없어도 작동할 수 있어</a:t>
            </a:r>
            <a:r>
              <a:rPr lang="en-US" altLang="ko-KR" dirty="0"/>
              <a:t>, </a:t>
            </a:r>
            <a:r>
              <a:rPr lang="ko-KR" altLang="en-US" dirty="0"/>
              <a:t>많은 사용자들에게 매우 유용한 기술이 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Stable Diffusion</a:t>
            </a:r>
            <a:r>
              <a:rPr lang="ko-KR" altLang="en-US" dirty="0"/>
              <a:t>을 사용하는 </a:t>
            </a:r>
            <a:r>
              <a:rPr lang="en-US" altLang="ko-KR" dirty="0"/>
              <a:t>Text to Image</a:t>
            </a:r>
            <a:r>
              <a:rPr lang="ko-KR" altLang="en-US" dirty="0"/>
              <a:t>와 </a:t>
            </a:r>
            <a:r>
              <a:rPr lang="en-US" altLang="ko-KR" dirty="0"/>
              <a:t>Image to Image </a:t>
            </a:r>
            <a:r>
              <a:rPr lang="ko-KR" altLang="en-US" dirty="0"/>
              <a:t>모델은 이미지 생성 분야에 서 매우 유용합니다</a:t>
            </a:r>
            <a:r>
              <a:rPr lang="en-US" altLang="ko-KR" dirty="0"/>
              <a:t>. Text to Image </a:t>
            </a:r>
            <a:r>
              <a:rPr lang="ko-KR" altLang="en-US" dirty="0"/>
              <a:t>모델은 텍스트 설명을 바탕으로 이미지를 생성하고</a:t>
            </a:r>
            <a:r>
              <a:rPr lang="en-US" altLang="ko-KR" dirty="0"/>
              <a:t>, Image to Image </a:t>
            </a:r>
            <a:r>
              <a:rPr lang="ko-KR" altLang="en-US" dirty="0"/>
              <a:t>모델은 기존 이미지를 입력으로 받아 변환된 이미지를 출력합니다</a:t>
            </a:r>
            <a:r>
              <a:rPr lang="en-US" altLang="ko-KR" dirty="0"/>
              <a:t>. </a:t>
            </a:r>
            <a:r>
              <a:rPr lang="ko-KR" altLang="en-US" dirty="0"/>
              <a:t>이러한 모델을 통해 이미지 생성 작업을 빠르고 쉽게 수행할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Stable Diffusion</a:t>
            </a:r>
            <a:r>
              <a:rPr lang="ko-KR" altLang="en-US" dirty="0"/>
              <a:t>에서는 다양한 프롬프트를 활용하여 이미지 생성을 도와줍니다</a:t>
            </a:r>
            <a:r>
              <a:rPr lang="en-US" altLang="ko-KR" dirty="0"/>
              <a:t>. </a:t>
            </a:r>
            <a:r>
              <a:rPr lang="ko-KR" altLang="en-US" dirty="0"/>
              <a:t>프롬프트는 생성하고자 하는 이미지의 세부 사항과 스타일을 정하는데 사용되며</a:t>
            </a:r>
            <a:r>
              <a:rPr lang="en-US" altLang="ko-KR" dirty="0"/>
              <a:t>, </a:t>
            </a:r>
            <a:r>
              <a:rPr lang="ko-KR" altLang="en-US" dirty="0"/>
              <a:t>사용자가 원하는 이미지 를 생성할 때 매우 유용합니다</a:t>
            </a:r>
            <a:r>
              <a:rPr lang="en-US" altLang="ko-KR" dirty="0"/>
              <a:t>. </a:t>
            </a:r>
            <a:r>
              <a:rPr lang="ko-KR" altLang="en-US" dirty="0"/>
              <a:t>이를 통해 사용자는 번거로운 딥러닝 모델 수정과 </a:t>
            </a:r>
            <a:r>
              <a:rPr lang="ko-KR" altLang="en-US" dirty="0" err="1"/>
              <a:t>재학습</a:t>
            </a:r>
            <a:r>
              <a:rPr lang="ko-KR" altLang="en-US" dirty="0"/>
              <a:t> 작 업 없이도 원하는 이미지를 쉽게 생성할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8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1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F0502020204030204" pitchFamily="34" charset="0"/>
              </a:rPr>
              <a:t>2004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 panose="020F0502020204030204" pitchFamily="34" charset="0"/>
              </a:rPr>
              <a:t>년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F0502020204030204" pitchFamily="34" charset="0"/>
              </a:rPr>
              <a:t>8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 panose="020F0502020204030204" pitchFamily="34" charset="0"/>
              </a:rPr>
              <a:t>월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F0502020204030204" pitchFamily="34" charset="0"/>
              </a:rPr>
              <a:t>Unity Technologies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 panose="020F0502020204030204" pitchFamily="34" charset="0"/>
              </a:rPr>
              <a:t>가 개발한 </a:t>
            </a:r>
            <a:r>
              <a:rPr lang="ko-KR" altLang="en-US" b="0" i="0" u="none" strike="noStrike" dirty="0">
                <a:solidFill>
                  <a:srgbClr val="EC9F19"/>
                </a:solidFill>
                <a:effectLst/>
                <a:latin typeface="Open Sans" panose="020F0502020204030204" pitchFamily="34" charset="0"/>
                <a:hlinkClick r:id="rId3" tooltip="게임 엔진"/>
              </a:rPr>
              <a:t>게임 엔진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어도비</a:t>
            </a:r>
            <a:r>
              <a:rPr lang="ko-KR" altLang="en-US" dirty="0"/>
              <a:t> 플래시가 한창 잘나가던 시절 플래시로 구현이 힘든 </a:t>
            </a:r>
            <a:r>
              <a:rPr lang="en-US" altLang="ko-KR" dirty="0"/>
              <a:t>3D </a:t>
            </a:r>
            <a:r>
              <a:rPr lang="ko-KR" altLang="en-US" dirty="0"/>
              <a:t>장르를 겨냥해서 나왔다고 생각해주시면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8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98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102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51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20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109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330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유니티 </a:t>
            </a:r>
            <a:r>
              <a:rPr lang="en-US" altLang="ko-KR" dirty="0"/>
              <a:t>1 </a:t>
            </a:r>
            <a:r>
              <a:rPr lang="ko-KR" altLang="en-US" dirty="0"/>
              <a:t>부터 유니티</a:t>
            </a:r>
            <a:r>
              <a:rPr lang="en-US" altLang="ko-KR" dirty="0"/>
              <a:t>5, </a:t>
            </a:r>
            <a:r>
              <a:rPr lang="ko-KR" altLang="en-US" dirty="0"/>
              <a:t>유니티 </a:t>
            </a:r>
            <a:r>
              <a:rPr lang="en-US" altLang="ko-KR" dirty="0"/>
              <a:t>2017 </a:t>
            </a:r>
            <a:r>
              <a:rPr lang="ko-KR" altLang="en-US" dirty="0"/>
              <a:t>부터 유니티 </a:t>
            </a:r>
            <a:r>
              <a:rPr lang="en-US" altLang="ko-KR" dirty="0"/>
              <a:t>2023 </a:t>
            </a:r>
            <a:r>
              <a:rPr lang="ko-KR" altLang="en-US" dirty="0"/>
              <a:t>까지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220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78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558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595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68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676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04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</a:t>
            </a:r>
            <a:r>
              <a:rPr lang="ko-KR" altLang="en-US" dirty="0"/>
              <a:t>아나콘다 가상 환경 생성</a:t>
            </a:r>
            <a:r>
              <a:rPr lang="en-US" altLang="ko-KR" dirty="0" err="1"/>
              <a:t>conda</a:t>
            </a:r>
            <a:r>
              <a:rPr lang="en-US" altLang="ko-KR" dirty="0"/>
              <a:t> create -n &lt;</a:t>
            </a:r>
            <a:r>
              <a:rPr lang="ko-KR" altLang="en-US" dirty="0" err="1"/>
              <a:t>환경명</a:t>
            </a:r>
            <a:r>
              <a:rPr lang="en-US" altLang="ko-KR" dirty="0"/>
              <a:t>&gt; python=&lt;</a:t>
            </a:r>
            <a:r>
              <a:rPr lang="ko-KR" altLang="en-US" dirty="0"/>
              <a:t>버전</a:t>
            </a:r>
            <a:r>
              <a:rPr lang="en-US" altLang="ko-KR" dirty="0"/>
              <a:t>(ex:3.5</a:t>
            </a:r>
            <a:r>
              <a:rPr lang="ko-KR" altLang="en-US" dirty="0"/>
              <a:t>이나 </a:t>
            </a:r>
            <a:r>
              <a:rPr lang="en-US" altLang="ko-KR" dirty="0"/>
              <a:t>3.7 </a:t>
            </a:r>
            <a:r>
              <a:rPr lang="ko-KR" altLang="en-US" dirty="0"/>
              <a:t>등</a:t>
            </a:r>
            <a:r>
              <a:rPr lang="en-US" altLang="ko-KR" dirty="0"/>
              <a:t>)&gt;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conda</a:t>
            </a:r>
            <a:r>
              <a:rPr lang="en-US" altLang="ko-KR" dirty="0"/>
              <a:t> create -n </a:t>
            </a:r>
            <a:r>
              <a:rPr lang="en-US" altLang="ko-KR" dirty="0" err="1"/>
              <a:t>koreait</a:t>
            </a:r>
            <a:r>
              <a:rPr lang="en-US" altLang="ko-KR" dirty="0"/>
              <a:t> python=3.7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</a:t>
            </a:r>
            <a:r>
              <a:rPr lang="ko-KR" altLang="en-US" dirty="0"/>
              <a:t>아나콘다 목록 확인</a:t>
            </a:r>
            <a:r>
              <a:rPr lang="en-US" altLang="ko-KR" dirty="0" err="1"/>
              <a:t>conda</a:t>
            </a:r>
            <a:r>
              <a:rPr lang="en-US" altLang="ko-KR" dirty="0"/>
              <a:t> env list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</a:t>
            </a:r>
            <a:r>
              <a:rPr lang="ko-KR" altLang="en-US" dirty="0"/>
              <a:t>아나콘다 활성화</a:t>
            </a:r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  <a:r>
              <a:rPr lang="ko-KR" altLang="en-US" dirty="0" err="1"/>
              <a:t>환경명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47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403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27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D1D5DB"/>
                </a:solidFill>
                <a:effectLst/>
                <a:latin typeface="Söhne"/>
              </a:rPr>
              <a:t>3DBall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이것은 학습 중인 환경 또는 게임의 이름일 가능성이 높습니다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여기서는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"3DBall"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이라는 환경에서의 학습 상황을 나타내고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D1D5DB"/>
                </a:solidFill>
                <a:effectLst/>
                <a:latin typeface="Söhne"/>
              </a:rPr>
              <a:t>Step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학습 과정에서의 스텝 또는 반복 횟수를 의미합니다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"12000"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이라는 값은 현재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12,000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번째 학습 스텝까지 진행되었다는 것을 나타냅니다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D1D5DB"/>
                </a:solidFill>
                <a:effectLst/>
                <a:latin typeface="Söhne"/>
              </a:rPr>
              <a:t>Time Elapsed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지금까지 학습에 소요된 총 시간입니다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"114.475 s"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학습을 시작한 후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114.475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초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약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1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분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54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초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가 지났음을 나타냅니다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D1D5DB"/>
                </a:solidFill>
                <a:effectLst/>
                <a:latin typeface="Söhne"/>
              </a:rPr>
              <a:t>Mean Reward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강화 학습에서는 에이전트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(agent)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가 어떤 행동을 취할 때마다 보상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(reward)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을 받게 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"Mean Reward"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최근에 수행된 여러 에피소드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(episode)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동안의 평균 보상을 의미합니다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여기서는 평균 보상이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"1.145"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라는 것을 알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D1D5DB"/>
                </a:solidFill>
                <a:effectLst/>
                <a:latin typeface="Söhne"/>
              </a:rPr>
              <a:t>Std of Reward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"Std"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는 표준 편차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(Standard Deviation)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를 의미합니다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값은 여러 에피소드에 걸쳐 얻은 보상의 편차를 나타냅니다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"0.670"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보상의 표준 편차가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0.670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임을 의미합니다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표준 편차가 크면 보상이 불안정하게 퍼져 있음을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작으면 보상이 안정적임을 나타냅니다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D1D5DB"/>
                </a:solidFill>
                <a:effectLst/>
                <a:latin typeface="Söhne"/>
              </a:rPr>
              <a:t>Training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현재 학습 중임을 나타내는 상태 메시지입니다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8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3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4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altLang="ko-KR" b="0" i="0" dirty="0">
              <a:solidFill>
                <a:srgbClr val="603811"/>
              </a:solidFill>
              <a:effectLst/>
              <a:latin typeface="se-nanum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05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ko-KR" altLang="en-US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8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73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96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4D778-03E7-660F-C7BB-2915F0CAD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7D35E2-E9A8-FB91-42D9-D21A7029E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AEE985-8638-895C-A2D6-D627BEE5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86DF4-820C-9E79-1F3D-E6D32B7A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DEB45-F970-77F4-FE52-26621F74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9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D9C1D-A512-3C9A-4267-74292C78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F0CD8E-ED45-0B3B-A21F-0372FAE25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0EEDB-F257-FD38-2993-B1CCBC5C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708D61-9A20-F69A-4DE6-E721B6BC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F4501-42D7-B597-51F0-60D903E0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1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0DFC-1291-0351-C552-6326290A3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708163-D1BD-26C1-8F4B-C537071E9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BAB725-B5B3-DF93-4C76-2D5FDABF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E74D7-670F-FD84-9898-E318E790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9571F-9B42-ED0A-D025-72EB127B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3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BA16B-F122-9757-AFEC-1D5B2099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7C414-6660-439E-A95F-7B59DC7FC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D48C25-96CA-487C-00FA-6F4D10EF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901A9-5C75-A9DC-AFA7-50683811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61309-6174-4D44-1C8F-A34B16F0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3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4617-8B64-ECEA-3A54-051E44AF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EBF8F-7F6A-37DB-D4EB-B5C4DF61A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DCED0-1D31-DAD3-C1DB-C2545B6B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F9AF1-6985-3665-6EBC-6A99F40E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409BE-C6CD-E088-FB62-C32BAB7D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46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FC43D-09E3-9D2D-A9EB-67F631BD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449E9-DDF6-CE86-2B8C-7554B2C60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095EFD-1D31-5BD8-F093-85700FFDC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16B366-91E6-2509-46B4-73FDDEB8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4B9F89-91E2-D093-27E0-B6579D6A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0D5AEB-8AB1-F5E0-9194-5F565435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6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83A6F-ADE4-3E9C-ED8C-55B042CA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8D8609-49BD-FD26-791B-7A732828C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654806-E523-FE3F-A219-61D01C339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6F9B62-97FF-DD3F-1734-D6F23F662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1CB21D-5D12-0098-9671-D9C650F5E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56845E-7137-9D55-EC32-1FE805E2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49BF98-D214-E35B-1765-8B1080B4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306728-BD38-4814-AE79-317EE02E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5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E2717-422C-3F21-6522-F6B9B71E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907D35-3403-EA23-DF55-09B54A0B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8504B-D662-9079-A8DC-6032628D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01303C-77DF-2C4E-07F0-5623ED22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8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B6C7DA-A2FF-4940-4286-C03F2B17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9060FC-81D0-A770-C2E8-A0CFA003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1A01-823A-C139-F624-64462E26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53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F124C-CABC-7D98-469D-EB27B742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63C39-B0FB-912D-DAB3-D5EBA0E2E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5AE7E7-28E1-B503-D5AA-17A71E579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879C-E6EC-4705-2A37-10BBD1BCA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BCFC1A-8374-D708-4593-1618B7AC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3C3E9D-2EB4-E787-A856-1C752000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10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1908-FBA8-5EE5-8196-F8501ABB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17BAE7-2443-407B-D290-D38F2A942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38711-1579-240F-8B15-635E65BE9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D5E6A3-236F-8DEC-EB38-27B4B0FAE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6BCD67-F4CF-7E64-B9FE-86DBAAD7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FE5A2-E206-BD5D-1D70-7CBB4C97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90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21A503-FABA-2BD5-E4FB-5465DE07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30C81-654F-8953-19BD-2E43E2CBC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0C0BC-5813-919A-EA93-CDAF1DB33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4E75-650F-49EA-BB3A-D830E26AE2A4}" type="datetimeFigureOut">
              <a:rPr lang="ko-KR" altLang="en-US" smtClean="0"/>
              <a:t>2023-09-17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653CC-993F-A095-C232-823F82542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EB6EC-D0F1-580A-C015-725281F5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5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6893C-B617-647B-9256-372F160576A7}"/>
              </a:ext>
            </a:extLst>
          </p:cNvPr>
          <p:cNvSpPr txBox="1"/>
          <p:nvPr/>
        </p:nvSpPr>
        <p:spPr>
          <a:xfrm>
            <a:off x="577516" y="6087979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강사 신 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77516" y="2213812"/>
            <a:ext cx="4461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sz="54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A8841-696A-9084-C3F2-1A5D3175BB94}"/>
              </a:ext>
            </a:extLst>
          </p:cNvPr>
          <p:cNvSpPr txBox="1"/>
          <p:nvPr/>
        </p:nvSpPr>
        <p:spPr>
          <a:xfrm>
            <a:off x="585531" y="5780202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r>
              <a:rPr lang="ko-KR" altLang="en-US" sz="1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| CNN</a:t>
            </a:r>
            <a:r>
              <a:rPr lang="ko-KR" altLang="en-US" sz="1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에 대해서 알아보자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85531" y="3152531"/>
            <a:ext cx="114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320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64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7DD2B-251E-20A8-1250-F0A948B7A66D}"/>
              </a:ext>
            </a:extLst>
          </p:cNvPr>
          <p:cNvSpPr txBox="1"/>
          <p:nvPr/>
        </p:nvSpPr>
        <p:spPr>
          <a:xfrm>
            <a:off x="2816276" y="312929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onvolutional </a:t>
            </a:r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N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eural </a:t>
            </a:r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N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etwork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의 약자로</a:t>
            </a:r>
            <a:endParaRPr lang="en-US" altLang="ko-KR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이미지나 영상 데이터를 처리 할 때 쓰인다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  <a:endParaRPr lang="ko-KR" altLang="en-US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79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E3925315-D930-A347-20FB-2AE8B19EAE0B}"/>
              </a:ext>
            </a:extLst>
          </p:cNvPr>
          <p:cNvSpPr/>
          <p:nvPr/>
        </p:nvSpPr>
        <p:spPr>
          <a:xfrm>
            <a:off x="4648200" y="2463800"/>
            <a:ext cx="2413000" cy="241300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C6D4C-2887-A3E6-F901-8513595CE9BB}"/>
              </a:ext>
            </a:extLst>
          </p:cNvPr>
          <p:cNvSpPr txBox="1"/>
          <p:nvPr/>
        </p:nvSpPr>
        <p:spPr>
          <a:xfrm>
            <a:off x="5218949" y="3347134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36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494A4-9661-2F1B-1B87-3BFF92E09BB9}"/>
              </a:ext>
            </a:extLst>
          </p:cNvPr>
          <p:cNvSpPr txBox="1"/>
          <p:nvPr/>
        </p:nvSpPr>
        <p:spPr>
          <a:xfrm>
            <a:off x="5438439" y="388113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Model</a:t>
            </a:r>
            <a:endParaRPr lang="ko-KR" altLang="en-US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4079D2-F32C-30EB-DC21-454FFA17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62328" y="4128080"/>
            <a:ext cx="1543920" cy="2058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8E2E0A-3281-0A37-2758-39E12739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36218" y="1392727"/>
            <a:ext cx="1543920" cy="205856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322222-A405-FADD-62DD-8F2AFC2F88AC}"/>
              </a:ext>
            </a:extLst>
          </p:cNvPr>
          <p:cNvCxnSpPr>
            <a:stCxn id="9" idx="1"/>
            <a:endCxn id="2" idx="2"/>
          </p:cNvCxnSpPr>
          <p:nvPr/>
        </p:nvCxnSpPr>
        <p:spPr>
          <a:xfrm>
            <a:off x="3280138" y="2422007"/>
            <a:ext cx="1368062" cy="113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F6808DB-3746-FC75-86DF-5F12BB60ECED}"/>
              </a:ext>
            </a:extLst>
          </p:cNvPr>
          <p:cNvCxnSpPr>
            <a:stCxn id="8" idx="1"/>
            <a:endCxn id="2" idx="2"/>
          </p:cNvCxnSpPr>
          <p:nvPr/>
        </p:nvCxnSpPr>
        <p:spPr>
          <a:xfrm flipV="1">
            <a:off x="3206248" y="3670300"/>
            <a:ext cx="1441952" cy="148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6AEECD-8D64-F557-DB87-A027E1B64128}"/>
              </a:ext>
            </a:extLst>
          </p:cNvPr>
          <p:cNvCxnSpPr>
            <a:stCxn id="2" idx="0"/>
          </p:cNvCxnSpPr>
          <p:nvPr/>
        </p:nvCxnSpPr>
        <p:spPr>
          <a:xfrm flipV="1">
            <a:off x="7061200" y="3670299"/>
            <a:ext cx="1295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9CCCFC-D3C4-F8B1-6B71-FB1CA7CA89F6}"/>
              </a:ext>
            </a:extLst>
          </p:cNvPr>
          <p:cNvSpPr txBox="1"/>
          <p:nvPr/>
        </p:nvSpPr>
        <p:spPr>
          <a:xfrm>
            <a:off x="9166806" y="261967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레오 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75E59D-3E22-5DC3-F204-C6DCB55ACA1E}"/>
              </a:ext>
            </a:extLst>
          </p:cNvPr>
          <p:cNvSpPr txBox="1"/>
          <p:nvPr/>
        </p:nvSpPr>
        <p:spPr>
          <a:xfrm>
            <a:off x="9177279" y="441383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누리 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0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0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RNN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7DD2B-251E-20A8-1250-F0A948B7A66D}"/>
              </a:ext>
            </a:extLst>
          </p:cNvPr>
          <p:cNvSpPr txBox="1"/>
          <p:nvPr/>
        </p:nvSpPr>
        <p:spPr>
          <a:xfrm>
            <a:off x="2324100" y="2736502"/>
            <a:ext cx="754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Recurrent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N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eural </a:t>
            </a:r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N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etwork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의 약자로</a:t>
            </a:r>
            <a:endParaRPr lang="en-US" altLang="ko-KR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순환 신경망을 뜻합니다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입력과 출력을 시퀀스 단위로 처리합니다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  <a:endParaRPr lang="ko-KR" altLang="en-US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11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E3925315-D930-A347-20FB-2AE8B19EAE0B}"/>
              </a:ext>
            </a:extLst>
          </p:cNvPr>
          <p:cNvSpPr/>
          <p:nvPr/>
        </p:nvSpPr>
        <p:spPr>
          <a:xfrm>
            <a:off x="4648200" y="2463800"/>
            <a:ext cx="2413000" cy="241300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C6D4C-2887-A3E6-F901-8513595CE9BB}"/>
              </a:ext>
            </a:extLst>
          </p:cNvPr>
          <p:cNvSpPr txBox="1"/>
          <p:nvPr/>
        </p:nvSpPr>
        <p:spPr>
          <a:xfrm>
            <a:off x="5218949" y="3347134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RNN</a:t>
            </a:r>
            <a:endParaRPr lang="ko-KR" altLang="en-US" sz="36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494A4-9661-2F1B-1B87-3BFF92E09BB9}"/>
              </a:ext>
            </a:extLst>
          </p:cNvPr>
          <p:cNvSpPr txBox="1"/>
          <p:nvPr/>
        </p:nvSpPr>
        <p:spPr>
          <a:xfrm>
            <a:off x="5438439" y="388113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Model</a:t>
            </a:r>
            <a:endParaRPr lang="ko-KR" altLang="en-US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3448A-98F5-2209-B99E-C8DCCD83BF1F}"/>
              </a:ext>
            </a:extLst>
          </p:cNvPr>
          <p:cNvSpPr txBox="1"/>
          <p:nvPr/>
        </p:nvSpPr>
        <p:spPr>
          <a:xfrm>
            <a:off x="1741623" y="3296359"/>
            <a:ext cx="11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안녕</a:t>
            </a:r>
            <a:r>
              <a:rPr lang="en-US" altLang="ko-KR" sz="32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!</a:t>
            </a:r>
            <a:endParaRPr lang="ko-KR" altLang="en-US" sz="320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3B6B3-3AD5-ECBC-2912-F10B99088E36}"/>
              </a:ext>
            </a:extLst>
          </p:cNvPr>
          <p:cNvSpPr txBox="1"/>
          <p:nvPr/>
        </p:nvSpPr>
        <p:spPr>
          <a:xfrm>
            <a:off x="9302304" y="3336234"/>
            <a:ext cx="1441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Hello!</a:t>
            </a:r>
            <a:endParaRPr lang="ko-KR" altLang="en-US" sz="320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F3204A-07BD-49E8-1CA4-483A1CF0FBF4}"/>
              </a:ext>
            </a:extLst>
          </p:cNvPr>
          <p:cNvCxnSpPr/>
          <p:nvPr/>
        </p:nvCxnSpPr>
        <p:spPr>
          <a:xfrm>
            <a:off x="3570290" y="3517900"/>
            <a:ext cx="696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70BFC44-3F2B-BF03-A093-829E86C2D331}"/>
              </a:ext>
            </a:extLst>
          </p:cNvPr>
          <p:cNvCxnSpPr>
            <a:cxnSpLocks/>
          </p:cNvCxnSpPr>
          <p:nvPr/>
        </p:nvCxnSpPr>
        <p:spPr>
          <a:xfrm>
            <a:off x="7645400" y="3517900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21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RNN 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예시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E9110-AF10-7F12-445D-70671FDF7D19}"/>
              </a:ext>
            </a:extLst>
          </p:cNvPr>
          <p:cNvSpPr txBox="1"/>
          <p:nvPr/>
        </p:nvSpPr>
        <p:spPr>
          <a:xfrm>
            <a:off x="2324100" y="3269902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파파고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구글번역기 등</a:t>
            </a:r>
            <a:endParaRPr lang="en-US" altLang="ko-KR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다양한 번역기</a:t>
            </a:r>
          </a:p>
        </p:txBody>
      </p:sp>
    </p:spTree>
    <p:extLst>
      <p:ext uri="{BB962C8B-B14F-4D97-AF65-F5344CB8AC3E}">
        <p14:creationId xmlns:p14="http://schemas.microsoft.com/office/powerpoint/2010/main" val="2615333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GAN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7DD2B-251E-20A8-1250-F0A948B7A66D}"/>
              </a:ext>
            </a:extLst>
          </p:cNvPr>
          <p:cNvSpPr txBox="1"/>
          <p:nvPr/>
        </p:nvSpPr>
        <p:spPr>
          <a:xfrm>
            <a:off x="2324100" y="2736502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Generative Adversarial Networks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의 약자로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가짜 데이터를 생성하는 모델입니다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  <a:endParaRPr lang="ko-KR" altLang="en-US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868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GAN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E3925315-D930-A347-20FB-2AE8B19EAE0B}"/>
              </a:ext>
            </a:extLst>
          </p:cNvPr>
          <p:cNvSpPr/>
          <p:nvPr/>
        </p:nvSpPr>
        <p:spPr>
          <a:xfrm>
            <a:off x="6350000" y="2463800"/>
            <a:ext cx="2413000" cy="241300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C6D4C-2887-A3E6-F901-8513595CE9BB}"/>
              </a:ext>
            </a:extLst>
          </p:cNvPr>
          <p:cNvSpPr txBox="1"/>
          <p:nvPr/>
        </p:nvSpPr>
        <p:spPr>
          <a:xfrm>
            <a:off x="6920749" y="3347134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GAN</a:t>
            </a:r>
            <a:endParaRPr lang="ko-KR" altLang="en-US" sz="36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494A4-9661-2F1B-1B87-3BFF92E09BB9}"/>
              </a:ext>
            </a:extLst>
          </p:cNvPr>
          <p:cNvSpPr txBox="1"/>
          <p:nvPr/>
        </p:nvSpPr>
        <p:spPr>
          <a:xfrm>
            <a:off x="7140239" y="388113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Model</a:t>
            </a:r>
            <a:endParaRPr lang="ko-KR" altLang="en-US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F3204A-07BD-49E8-1CA4-483A1CF0FBF4}"/>
              </a:ext>
            </a:extLst>
          </p:cNvPr>
          <p:cNvCxnSpPr/>
          <p:nvPr/>
        </p:nvCxnSpPr>
        <p:spPr>
          <a:xfrm>
            <a:off x="5272090" y="3517900"/>
            <a:ext cx="696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70BFC44-3F2B-BF03-A093-829E86C2D331}"/>
              </a:ext>
            </a:extLst>
          </p:cNvPr>
          <p:cNvCxnSpPr>
            <a:cxnSpLocks/>
          </p:cNvCxnSpPr>
          <p:nvPr/>
        </p:nvCxnSpPr>
        <p:spPr>
          <a:xfrm>
            <a:off x="9347200" y="3517900"/>
            <a:ext cx="774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8CFF68D-BF69-E446-BB20-1CE9875A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28768" y="4073173"/>
            <a:ext cx="1543920" cy="2058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5E035E-2171-2B5E-2ACA-6A6F5AD9AE09}"/>
              </a:ext>
            </a:extLst>
          </p:cNvPr>
          <p:cNvSpPr txBox="1"/>
          <p:nvPr/>
        </p:nvSpPr>
        <p:spPr>
          <a:xfrm>
            <a:off x="10879079" y="33332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누리 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217F44-2CC9-A805-A3BF-157F8FE87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40809" y="1529438"/>
            <a:ext cx="1543920" cy="2058560"/>
          </a:xfrm>
          <a:prstGeom prst="rect">
            <a:avLst/>
          </a:prstGeom>
        </p:spPr>
      </p:pic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D1DB74A9-AA3C-0E60-9841-F1D10E6BBD07}"/>
              </a:ext>
            </a:extLst>
          </p:cNvPr>
          <p:cNvSpPr/>
          <p:nvPr/>
        </p:nvSpPr>
        <p:spPr>
          <a:xfrm>
            <a:off x="933528" y="1709434"/>
            <a:ext cx="1312417" cy="1719566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3B6EC1-F8F9-700C-33E7-19994EDFBBBF}"/>
              </a:ext>
            </a:extLst>
          </p:cNvPr>
          <p:cNvCxnSpPr/>
          <p:nvPr/>
        </p:nvCxnSpPr>
        <p:spPr>
          <a:xfrm>
            <a:off x="2437396" y="2569217"/>
            <a:ext cx="696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E14528-DBA9-1431-AD35-C644E4F78D80}"/>
              </a:ext>
            </a:extLst>
          </p:cNvPr>
          <p:cNvSpPr txBox="1"/>
          <p:nvPr/>
        </p:nvSpPr>
        <p:spPr>
          <a:xfrm>
            <a:off x="1318668" y="2246051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G</a:t>
            </a:r>
            <a:endParaRPr lang="ko-KR" altLang="en-US" sz="36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20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스테이블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디퓨전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95CFD-8D31-EF43-8793-AE8618719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864" y="1299940"/>
            <a:ext cx="6430272" cy="319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44D5C4-C66F-E7C4-38FF-587C4932AB2A}"/>
              </a:ext>
            </a:extLst>
          </p:cNvPr>
          <p:cNvSpPr txBox="1"/>
          <p:nvPr/>
        </p:nvSpPr>
        <p:spPr>
          <a:xfrm>
            <a:off x="2324100" y="4921706"/>
            <a:ext cx="754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Stable Diffusion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은 대규모 데이터 셋을 활용하여 학습되며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이를 이용해 이미지를 생성합니다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  <a:endParaRPr lang="ko-KR" altLang="en-US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790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77516" y="2213812"/>
            <a:ext cx="1901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챕터</a:t>
            </a:r>
            <a:r>
              <a:rPr lang="en-US" altLang="ko-KR" sz="54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54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85531" y="3152531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</a:t>
            </a:r>
          </a:p>
        </p:txBody>
      </p:sp>
    </p:spTree>
    <p:extLst>
      <p:ext uri="{BB962C8B-B14F-4D97-AF65-F5344CB8AC3E}">
        <p14:creationId xmlns:p14="http://schemas.microsoft.com/office/powerpoint/2010/main" val="80178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1026" name="Picture 2" descr="유니티 (게임 엔진) - 위키백과, 우리 모두의 백과사전">
            <a:extLst>
              <a:ext uri="{FF2B5EF4-FFF2-40B4-BE49-F238E27FC236}">
                <a16:creationId xmlns:a16="http://schemas.microsoft.com/office/drawing/2014/main" id="{10E67D92-71CB-57C7-F891-FA41D4A2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2301642"/>
            <a:ext cx="6121400" cy="225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1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77516" y="2213812"/>
            <a:ext cx="3078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지난 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85531" y="3152531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1407955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1026" name="Picture 2" descr="유니티 (게임 엔진) - 위키백과, 우리 모두의 백과사전">
            <a:extLst>
              <a:ext uri="{FF2B5EF4-FFF2-40B4-BE49-F238E27FC236}">
                <a16:creationId xmlns:a16="http://schemas.microsoft.com/office/drawing/2014/main" id="{10E67D92-71CB-57C7-F891-FA41D4A2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841392"/>
            <a:ext cx="3439976" cy="12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dn2.unrealengine.com/Unreal+Engine%2F11_18_UE_...">
            <a:extLst>
              <a:ext uri="{FF2B5EF4-FFF2-40B4-BE49-F238E27FC236}">
                <a16:creationId xmlns:a16="http://schemas.microsoft.com/office/drawing/2014/main" id="{ED1B364E-C7A5-64E5-0F17-62C0E5416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49" y="2405230"/>
            <a:ext cx="4184651" cy="235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93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54AF08-E04F-32AE-271A-99292BCF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985" y="1372098"/>
            <a:ext cx="6790029" cy="4113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161ADF-9F2D-412E-4C37-B25AFEEADDC6}"/>
              </a:ext>
            </a:extLst>
          </p:cNvPr>
          <p:cNvSpPr txBox="1"/>
          <p:nvPr/>
        </p:nvSpPr>
        <p:spPr>
          <a:xfrm>
            <a:off x="1111250" y="5657502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툴의 </a:t>
            </a:r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GUI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가 직관적</a:t>
            </a:r>
          </a:p>
        </p:txBody>
      </p:sp>
    </p:spTree>
    <p:extLst>
      <p:ext uri="{BB962C8B-B14F-4D97-AF65-F5344CB8AC3E}">
        <p14:creationId xmlns:p14="http://schemas.microsoft.com/office/powerpoint/2010/main" val="208555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61ADF-9F2D-412E-4C37-B25AFEEADDC6}"/>
              </a:ext>
            </a:extLst>
          </p:cNvPr>
          <p:cNvSpPr txBox="1"/>
          <p:nvPr/>
        </p:nvSpPr>
        <p:spPr>
          <a:xfrm>
            <a:off x="1111250" y="5657502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다양한 플랫폼의 </a:t>
            </a:r>
            <a:r>
              <a:rPr lang="ko-KR" altLang="en-US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빌드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가 가능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C096E-7AE8-2F44-721C-292C1464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49" y="1617140"/>
            <a:ext cx="3851702" cy="36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97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61ADF-9F2D-412E-4C37-B25AFEEADDC6}"/>
              </a:ext>
            </a:extLst>
          </p:cNvPr>
          <p:cNvSpPr txBox="1"/>
          <p:nvPr/>
        </p:nvSpPr>
        <p:spPr>
          <a:xfrm>
            <a:off x="955675" y="4959002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낮은 사양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요구</a:t>
            </a:r>
          </a:p>
        </p:txBody>
      </p:sp>
      <p:pic>
        <p:nvPicPr>
          <p:cNvPr id="2" name="Picture 2" descr="유니티 (게임 엔진) - 위키백과, 우리 모두의 백과사전">
            <a:extLst>
              <a:ext uri="{FF2B5EF4-FFF2-40B4-BE49-F238E27FC236}">
                <a16:creationId xmlns:a16="http://schemas.microsoft.com/office/drawing/2014/main" id="{ABD3F3B5-53D9-4012-C5FD-812A8F1AF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936642"/>
            <a:ext cx="3439976" cy="12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17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627F66-D6A3-5868-9299-03554CFF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526" y="1204698"/>
            <a:ext cx="4238948" cy="4448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27A000-FD2D-E7D4-C1E8-1C0CEC755076}"/>
              </a:ext>
            </a:extLst>
          </p:cNvPr>
          <p:cNvSpPr txBox="1"/>
          <p:nvPr/>
        </p:nvSpPr>
        <p:spPr>
          <a:xfrm>
            <a:off x="955675" y="5913765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에셋스토어</a:t>
            </a:r>
            <a:r>
              <a:rPr lang="ko-KR" altLang="en-US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존재</a:t>
            </a:r>
          </a:p>
        </p:txBody>
      </p:sp>
    </p:spTree>
    <p:extLst>
      <p:ext uri="{BB962C8B-B14F-4D97-AF65-F5344CB8AC3E}">
        <p14:creationId xmlns:p14="http://schemas.microsoft.com/office/powerpoint/2010/main" val="157505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A581F-5D0D-08B8-112F-7D093D00EB16}"/>
              </a:ext>
            </a:extLst>
          </p:cNvPr>
          <p:cNvSpPr txBox="1"/>
          <p:nvPr/>
        </p:nvSpPr>
        <p:spPr>
          <a:xfrm>
            <a:off x="1111250" y="3060352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유니티는 크게 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12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개의 버전이 있습니다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713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58EC5-37A5-5E9F-C8E6-552F115C69B7}"/>
              </a:ext>
            </a:extLst>
          </p:cNvPr>
          <p:cNvSpPr txBox="1"/>
          <p:nvPr/>
        </p:nvSpPr>
        <p:spPr>
          <a:xfrm>
            <a:off x="1111250" y="3060352"/>
            <a:ext cx="10280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최근에는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Pytorch</a:t>
            </a:r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를 통하여 게임 속 오브젝트에 딥러닝 </a:t>
            </a:r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AI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를 넣고 자동차 및 제조산업체를 위한 </a:t>
            </a:r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AR/VR</a:t>
            </a:r>
            <a:r>
              <a:rPr lang="ko-KR" altLang="en-US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기능을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3040383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58EC5-37A5-5E9F-C8E6-552F115C69B7}"/>
              </a:ext>
            </a:extLst>
          </p:cNvPr>
          <p:cNvSpPr txBox="1"/>
          <p:nvPr/>
        </p:nvSpPr>
        <p:spPr>
          <a:xfrm>
            <a:off x="1111250" y="3060352"/>
            <a:ext cx="10280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본격적으로 </a:t>
            </a:r>
            <a:r>
              <a:rPr lang="ko-KR" altLang="en-US" sz="2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머신러닝을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2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셋팅해서</a:t>
            </a:r>
            <a:endParaRPr lang="en-US" altLang="ko-KR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작업을 </a:t>
            </a:r>
            <a:r>
              <a:rPr lang="ko-KR" altLang="en-US" sz="2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해볼겁니다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  <a:endParaRPr lang="ko-KR" altLang="en-US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331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77516" y="2213812"/>
            <a:ext cx="2012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챕터</a:t>
            </a:r>
            <a:r>
              <a:rPr lang="en-US" altLang="ko-KR" sz="54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54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85531" y="3152531"/>
            <a:ext cx="4036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</a:t>
            </a:r>
            <a:r>
              <a:rPr lang="ko-KR" altLang="en-US" sz="3200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r>
              <a:rPr lang="ko-KR" altLang="en-US" sz="32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251600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유니티라는건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무엇인가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58EC5-37A5-5E9F-C8E6-552F115C69B7}"/>
              </a:ext>
            </a:extLst>
          </p:cNvPr>
          <p:cNvSpPr txBox="1"/>
          <p:nvPr/>
        </p:nvSpPr>
        <p:spPr>
          <a:xfrm>
            <a:off x="1111250" y="3060352"/>
            <a:ext cx="10280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기본적인 설치 가이드는</a:t>
            </a:r>
            <a:endParaRPr lang="en-US" altLang="ko-KR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</a:t>
            </a:r>
            <a:r>
              <a:rPr lang="ko-KR" altLang="en-US" sz="2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깃 허브에 </a:t>
            </a:r>
            <a:r>
              <a:rPr lang="ko-KR" altLang="en-US" sz="2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적혀있습니다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69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16276" y="50082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인공지능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7DD2B-251E-20A8-1250-F0A948B7A66D}"/>
              </a:ext>
            </a:extLst>
          </p:cNvPr>
          <p:cNvSpPr txBox="1"/>
          <p:nvPr/>
        </p:nvSpPr>
        <p:spPr>
          <a:xfrm>
            <a:off x="2658979" y="2951946"/>
            <a:ext cx="6874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Artificial Intelligence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즉 인간의 </a:t>
            </a:r>
            <a:r>
              <a:rPr lang="ko-KR" altLang="en-US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지능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을 인공적으로 만든 것</a:t>
            </a:r>
          </a:p>
        </p:txBody>
      </p:sp>
    </p:spTree>
    <p:extLst>
      <p:ext uri="{BB962C8B-B14F-4D97-AF65-F5344CB8AC3E}">
        <p14:creationId xmlns:p14="http://schemas.microsoft.com/office/powerpoint/2010/main" val="498157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구축하기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58EC5-37A5-5E9F-C8E6-552F115C69B7}"/>
              </a:ext>
            </a:extLst>
          </p:cNvPr>
          <p:cNvSpPr txBox="1"/>
          <p:nvPr/>
        </p:nvSpPr>
        <p:spPr>
          <a:xfrm>
            <a:off x="1111250" y="1359327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아나콘다 설치</a:t>
            </a:r>
          </a:p>
        </p:txBody>
      </p:sp>
      <p:pic>
        <p:nvPicPr>
          <p:cNvPr id="11266" name="Picture 2" descr="upload.wikimedia.org/wikipedia/en/c/cd/Anaconda...">
            <a:extLst>
              <a:ext uri="{FF2B5EF4-FFF2-40B4-BE49-F238E27FC236}">
                <a16:creationId xmlns:a16="http://schemas.microsoft.com/office/drawing/2014/main" id="{54EE9BDD-E26F-AC83-1650-2B00749E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246313"/>
            <a:ext cx="6036478" cy="30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436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구축하기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58EC5-37A5-5E9F-C8E6-552F115C69B7}"/>
              </a:ext>
            </a:extLst>
          </p:cNvPr>
          <p:cNvSpPr txBox="1"/>
          <p:nvPr/>
        </p:nvSpPr>
        <p:spPr>
          <a:xfrm>
            <a:off x="1111250" y="1359327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2.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아나콘다 가상 환경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FA426-BD0D-C71C-C9A6-06AA231E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790" y="2372380"/>
            <a:ext cx="6356510" cy="31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5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구축하기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58EC5-37A5-5E9F-C8E6-552F115C69B7}"/>
              </a:ext>
            </a:extLst>
          </p:cNvPr>
          <p:cNvSpPr txBox="1"/>
          <p:nvPr/>
        </p:nvSpPr>
        <p:spPr>
          <a:xfrm>
            <a:off x="1111250" y="1359327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3.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필요 라이브러리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472281-8B04-B7F2-B291-1B6885C5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749" y="2302638"/>
            <a:ext cx="5415652" cy="31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90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구축하기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58EC5-37A5-5E9F-C8E6-552F115C69B7}"/>
              </a:ext>
            </a:extLst>
          </p:cNvPr>
          <p:cNvSpPr txBox="1"/>
          <p:nvPr/>
        </p:nvSpPr>
        <p:spPr>
          <a:xfrm>
            <a:off x="1111250" y="1359327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4.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오픈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B581B8-8C02-C2CC-D1EC-E65BE480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30" y="2197611"/>
            <a:ext cx="674709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32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구축하기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758EC5-37A5-5E9F-C8E6-552F115C69B7}"/>
              </a:ext>
            </a:extLst>
          </p:cNvPr>
          <p:cNvSpPr txBox="1"/>
          <p:nvPr/>
        </p:nvSpPr>
        <p:spPr>
          <a:xfrm>
            <a:off x="1111250" y="1359327"/>
            <a:ext cx="1028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5.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B581B8-8C02-C2CC-D1EC-E65BE480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30" y="2197611"/>
            <a:ext cx="6747090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2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인공지능은 인간의 지적능력을 모방한 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7DD2B-251E-20A8-1250-F0A948B7A66D}"/>
              </a:ext>
            </a:extLst>
          </p:cNvPr>
          <p:cNvSpPr txBox="1"/>
          <p:nvPr/>
        </p:nvSpPr>
        <p:spPr>
          <a:xfrm>
            <a:off x="2476501" y="316739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핵심은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인간의 </a:t>
            </a:r>
            <a:r>
              <a:rPr lang="ko-KR" altLang="en-US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지적능력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을 어떻게 흉내 내었는지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!</a:t>
            </a:r>
            <a:endParaRPr lang="ko-KR" altLang="en-US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59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인공지능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| </a:t>
            </a:r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| 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649F328-6FD5-2167-B33E-FEA055BA56AA}"/>
              </a:ext>
            </a:extLst>
          </p:cNvPr>
          <p:cNvSpPr/>
          <p:nvPr/>
        </p:nvSpPr>
        <p:spPr>
          <a:xfrm>
            <a:off x="542759" y="1238826"/>
            <a:ext cx="10984163" cy="499687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9AA99-C54E-06AB-320E-CEAD6F36A41C}"/>
              </a:ext>
            </a:extLst>
          </p:cNvPr>
          <p:cNvSpPr txBox="1"/>
          <p:nvPr/>
        </p:nvSpPr>
        <p:spPr>
          <a:xfrm>
            <a:off x="1205478" y="1866900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인공지능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FC06210-B1B7-1863-0CA7-9B4B7C2D8934}"/>
              </a:ext>
            </a:extLst>
          </p:cNvPr>
          <p:cNvSpPr/>
          <p:nvPr/>
        </p:nvSpPr>
        <p:spPr>
          <a:xfrm>
            <a:off x="3530600" y="1866900"/>
            <a:ext cx="7829757" cy="41148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57DDC-6D05-832C-9908-DB3F33F2DFCF}"/>
              </a:ext>
            </a:extLst>
          </p:cNvPr>
          <p:cNvSpPr txBox="1"/>
          <p:nvPr/>
        </p:nvSpPr>
        <p:spPr>
          <a:xfrm>
            <a:off x="3910578" y="2324100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endParaRPr lang="ko-KR" altLang="en-US" sz="32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08457D-2955-E159-61DE-3F53FBF63CEE}"/>
              </a:ext>
            </a:extLst>
          </p:cNvPr>
          <p:cNvSpPr/>
          <p:nvPr/>
        </p:nvSpPr>
        <p:spPr>
          <a:xfrm>
            <a:off x="6084637" y="2451675"/>
            <a:ext cx="5023057" cy="33274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3E273-AF35-F440-77F0-B77930D262CB}"/>
              </a:ext>
            </a:extLst>
          </p:cNvPr>
          <p:cNvSpPr txBox="1"/>
          <p:nvPr/>
        </p:nvSpPr>
        <p:spPr>
          <a:xfrm>
            <a:off x="6464615" y="2844225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61844-09A1-DB70-856B-7CECA2613681}"/>
              </a:ext>
            </a:extLst>
          </p:cNvPr>
          <p:cNvSpPr txBox="1"/>
          <p:nvPr/>
        </p:nvSpPr>
        <p:spPr>
          <a:xfrm>
            <a:off x="1256487" y="247650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AI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7B569-C6D3-C058-C1C5-13BF9246D588}"/>
              </a:ext>
            </a:extLst>
          </p:cNvPr>
          <p:cNvSpPr txBox="1"/>
          <p:nvPr/>
        </p:nvSpPr>
        <p:spPr>
          <a:xfrm>
            <a:off x="3929233" y="290887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ML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F1EE4-89C2-1A33-1A57-A6D970E6FC27}"/>
              </a:ext>
            </a:extLst>
          </p:cNvPr>
          <p:cNvSpPr txBox="1"/>
          <p:nvPr/>
        </p:nvSpPr>
        <p:spPr>
          <a:xfrm>
            <a:off x="6464615" y="342900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DL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61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머신러닝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7DD2B-251E-20A8-1250-F0A948B7A66D}"/>
              </a:ext>
            </a:extLst>
          </p:cNvPr>
          <p:cNvSpPr txBox="1"/>
          <p:nvPr/>
        </p:nvSpPr>
        <p:spPr>
          <a:xfrm>
            <a:off x="2476501" y="316739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컴퓨터가 스스로 학습하여 인공지능의 성능을 향상 시키는 기술 방법</a:t>
            </a:r>
          </a:p>
        </p:txBody>
      </p:sp>
    </p:spTree>
    <p:extLst>
      <p:ext uri="{BB962C8B-B14F-4D97-AF65-F5344CB8AC3E}">
        <p14:creationId xmlns:p14="http://schemas.microsoft.com/office/powerpoint/2010/main" val="1438509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7DD2B-251E-20A8-1250-F0A948B7A66D}"/>
              </a:ext>
            </a:extLst>
          </p:cNvPr>
          <p:cNvSpPr txBox="1"/>
          <p:nvPr/>
        </p:nvSpPr>
        <p:spPr>
          <a:xfrm>
            <a:off x="2476501" y="316739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인간의 뉴런과 비슷한 인공신경망 방식으로</a:t>
            </a:r>
            <a:endParaRPr lang="en-US" altLang="ko-KR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정보를 처리</a:t>
            </a:r>
          </a:p>
        </p:txBody>
      </p:sp>
    </p:spTree>
    <p:extLst>
      <p:ext uri="{BB962C8B-B14F-4D97-AF65-F5344CB8AC3E}">
        <p14:creationId xmlns:p14="http://schemas.microsoft.com/office/powerpoint/2010/main" val="101538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종류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7DD2B-251E-20A8-1250-F0A948B7A66D}"/>
              </a:ext>
            </a:extLst>
          </p:cNvPr>
          <p:cNvSpPr txBox="1"/>
          <p:nvPr/>
        </p:nvSpPr>
        <p:spPr>
          <a:xfrm>
            <a:off x="2476501" y="316739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딥러닝에는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ANN,DNN,</a:t>
            </a:r>
            <a:r>
              <a:rPr lang="en-US" altLang="ko-KR" sz="28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CNN,RNN,GAN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 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5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가지가 존재합니다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  <a:endParaRPr lang="ko-KR" altLang="en-US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71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446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148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CNN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50016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ANN,DNN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6AA8B-DEF4-3805-6702-1CDB210C6100}"/>
              </a:ext>
            </a:extLst>
          </p:cNvPr>
          <p:cNvSpPr txBox="1"/>
          <p:nvPr/>
        </p:nvSpPr>
        <p:spPr>
          <a:xfrm>
            <a:off x="2324100" y="2736502"/>
            <a:ext cx="754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뇌에서 뉴런들이 어떤 신호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자극 등을 받고</a:t>
            </a:r>
            <a:r>
              <a:rPr lang="en-US" altLang="ko-KR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 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그 자극이 어떠한 </a:t>
            </a:r>
            <a:r>
              <a:rPr lang="ko-KR" altLang="en-US" sz="2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임계값을</a:t>
            </a:r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넘어서면 결과 신호를</a:t>
            </a:r>
            <a:endParaRPr lang="en-US" altLang="ko-KR" sz="2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2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전달하는 과정에서 착안한 것</a:t>
            </a:r>
          </a:p>
        </p:txBody>
      </p:sp>
    </p:spTree>
    <p:extLst>
      <p:ext uri="{BB962C8B-B14F-4D97-AF65-F5344CB8AC3E}">
        <p14:creationId xmlns:p14="http://schemas.microsoft.com/office/powerpoint/2010/main" val="4224961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944</Words>
  <Application>Microsoft Office PowerPoint</Application>
  <PresentationFormat>와이드스크린</PresentationFormat>
  <Paragraphs>213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210 옴니고딕 050</vt:lpstr>
      <vt:lpstr>se-nanumgothic</vt:lpstr>
      <vt:lpstr>Söhne</vt:lpstr>
      <vt:lpstr>Dotum</vt:lpstr>
      <vt:lpstr>맑은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 신</dc:creator>
  <cp:lastModifiedBy>준 신</cp:lastModifiedBy>
  <cp:revision>13</cp:revision>
  <dcterms:created xsi:type="dcterms:W3CDTF">2023-09-09T15:16:09Z</dcterms:created>
  <dcterms:modified xsi:type="dcterms:W3CDTF">2023-09-16T17:35:19Z</dcterms:modified>
</cp:coreProperties>
</file>